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59" r:id="rId6"/>
    <p:sldId id="260" r:id="rId7"/>
    <p:sldId id="269" r:id="rId8"/>
    <p:sldId id="264" r:id="rId9"/>
    <p:sldId id="268" r:id="rId10"/>
    <p:sldId id="270" r:id="rId11"/>
    <p:sldId id="265" r:id="rId12"/>
    <p:sldId id="266" r:id="rId13"/>
    <p:sldId id="272" r:id="rId14"/>
    <p:sldId id="267" r:id="rId15"/>
    <p:sldId id="26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5231" autoAdjust="0"/>
  </p:normalViewPr>
  <p:slideViewPr>
    <p:cSldViewPr snapToGrid="0">
      <p:cViewPr varScale="1">
        <p:scale>
          <a:sx n="65" d="100"/>
          <a:sy n="65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832AD7-FE8C-4663-8DB7-C85975E646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1C552-E305-4A90-9EDB-5C36380021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91539-F86A-48E9-89F0-55E0DBD896A7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8E3BEFB-0990-493D-875D-7A4E92E3B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08BFEC-C158-4F86-8C70-C8C54265B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CE0B2-8AF7-4A43-91A3-FCEEF20133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0750B-DFCA-4DB7-BE61-751CE2DE5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F7CFE-69E6-45D0-8CEB-B79998F1C2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Tcp</a:t>
            </a:r>
            <a:r>
              <a:rPr lang="en-US" dirty="0"/>
              <a:t> 4 talk about different port such as ftp ports, look up ports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1273C-4FD1-4309-8282-9E37D91A08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6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3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5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957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2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63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05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93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0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7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7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8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8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5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21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99C35C-20E2-40C4-97D7-D5559A9338C0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426F8-EC9D-4464-81E6-4FCCC247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39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2206-3F91-438B-9DBA-B3219427E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Robots Parts Inc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19F91-94F5-4AFE-B881-DDB275E4E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Shahed Alam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7BB1C0D1-EDCB-4EE2-966F-120A76E832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9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2"/>
    </mc:Choice>
    <mc:Fallback xmlns="">
      <p:transition spd="slow" advTm="5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8C80-CED8-4C7E-8F25-0E677357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25202"/>
            <a:ext cx="7727066" cy="1325563"/>
          </a:xfrm>
        </p:spPr>
        <p:txBody>
          <a:bodyPr/>
          <a:lstStyle/>
          <a:p>
            <a:r>
              <a:rPr lang="en-US" dirty="0"/>
              <a:t>DNS Server Ports and Protocols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B0EB17-8E13-40A3-9DB7-359F4AF38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5" y="2375422"/>
            <a:ext cx="10729719" cy="389626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5DC7C4-C5AD-404A-A8D2-E2097217347F}"/>
              </a:ext>
            </a:extLst>
          </p:cNvPr>
          <p:cNvSpPr txBox="1"/>
          <p:nvPr/>
        </p:nvSpPr>
        <p:spPr>
          <a:xfrm>
            <a:off x="4203258" y="1433519"/>
            <a:ext cx="72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1661B-DA6C-4206-89EF-31B4FE8E4549}"/>
              </a:ext>
            </a:extLst>
          </p:cNvPr>
          <p:cNvSpPr txBox="1"/>
          <p:nvPr/>
        </p:nvSpPr>
        <p:spPr>
          <a:xfrm>
            <a:off x="145778" y="1691076"/>
            <a:ext cx="129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Protocols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CE27D-2F4C-4228-BDA7-6ED90B790AB6}"/>
              </a:ext>
            </a:extLst>
          </p:cNvPr>
          <p:cNvSpPr txBox="1"/>
          <p:nvPr/>
        </p:nvSpPr>
        <p:spPr>
          <a:xfrm>
            <a:off x="1409854" y="1728427"/>
            <a:ext cx="143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Receive-Q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226401E-D0F8-4B05-958B-BF14DE52BD45}"/>
              </a:ext>
            </a:extLst>
          </p:cNvPr>
          <p:cNvSpPr/>
          <p:nvPr/>
        </p:nvSpPr>
        <p:spPr>
          <a:xfrm>
            <a:off x="2912924" y="1884326"/>
            <a:ext cx="231355" cy="352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4E6CD-3E69-436D-9F9F-3546C62DE5B2}"/>
              </a:ext>
            </a:extLst>
          </p:cNvPr>
          <p:cNvSpPr txBox="1"/>
          <p:nvPr/>
        </p:nvSpPr>
        <p:spPr>
          <a:xfrm>
            <a:off x="6864848" y="1589698"/>
            <a:ext cx="18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Foreign Address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94344-9043-40D4-9C54-9F240E98829D}"/>
              </a:ext>
            </a:extLst>
          </p:cNvPr>
          <p:cNvSpPr txBox="1"/>
          <p:nvPr/>
        </p:nvSpPr>
        <p:spPr>
          <a:xfrm>
            <a:off x="10387127" y="1689098"/>
            <a:ext cx="82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8AF89-B8A6-492A-B8BD-A4AD23CD0CDA}"/>
              </a:ext>
            </a:extLst>
          </p:cNvPr>
          <p:cNvSpPr txBox="1"/>
          <p:nvPr/>
        </p:nvSpPr>
        <p:spPr>
          <a:xfrm>
            <a:off x="2763418" y="1435370"/>
            <a:ext cx="103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Send-Q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5FBF999-7B79-4984-9E73-54D9F0D2FC31}"/>
              </a:ext>
            </a:extLst>
          </p:cNvPr>
          <p:cNvSpPr/>
          <p:nvPr/>
        </p:nvSpPr>
        <p:spPr>
          <a:xfrm>
            <a:off x="4386799" y="1869371"/>
            <a:ext cx="231355" cy="352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4FB23CC3-7A09-489B-81CE-0BF8245FA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94"/>
    </mc:Choice>
    <mc:Fallback xmlns="">
      <p:transition spd="slow" advTm="35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4CCA-0AE7-45F6-99E2-1DA0B259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573F8-AC2D-415F-97B7-A541F848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security objectives must be met by any </a:t>
            </a:r>
            <a:r>
              <a:rPr lang="en-US"/>
              <a:t>given  </a:t>
            </a:r>
            <a:r>
              <a:rPr lang="en-US" dirty="0"/>
              <a:t>system. </a:t>
            </a:r>
          </a:p>
          <a:p>
            <a:r>
              <a:rPr lang="en-US" dirty="0"/>
              <a:t>Security objectives details  must be documented and depend on the operational environment.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CDDFEDB8-0BC4-48C8-A405-338EA0C73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5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63"/>
    </mc:Choice>
    <mc:Fallback>
      <p:transition spd="slow" advTm="26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ACE5-8D78-4B3F-8817-AD3AFDBA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6437-6796-4D79-B19E-F43E3FE26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the FTP &gt; Social-Media-Security-Policy command to get the Social Media Security Policy file opened:</a:t>
            </a:r>
          </a:p>
          <a:p>
            <a:pPr marL="0" indent="0">
              <a:buNone/>
            </a:pPr>
            <a:r>
              <a:rPr lang="en-US" dirty="0"/>
              <a:t>Contents:</a:t>
            </a:r>
          </a:p>
          <a:p>
            <a:r>
              <a:rPr lang="en-US" dirty="0"/>
              <a:t>Talks about practices used against threats:</a:t>
            </a:r>
          </a:p>
          <a:p>
            <a:pPr marL="0" indent="0">
              <a:buNone/>
            </a:pPr>
            <a:r>
              <a:rPr lang="en-US" dirty="0"/>
              <a:t>-Access Management</a:t>
            </a:r>
          </a:p>
          <a:p>
            <a:pPr marL="0" indent="0">
              <a:buNone/>
            </a:pPr>
            <a:r>
              <a:rPr lang="en-US" dirty="0"/>
              <a:t>-Social Media Privacy Protection</a:t>
            </a:r>
          </a:p>
          <a:p>
            <a:pPr marL="0" indent="0">
              <a:buNone/>
            </a:pPr>
            <a:r>
              <a:rPr lang="en-US" dirty="0"/>
              <a:t>-Social Media Security  Monitoring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DE036E9D-2D2A-4EEA-BA30-D816630DB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3"/>
    </mc:Choice>
    <mc:Fallback xmlns="">
      <p:transition spd="slow" advTm="52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33BD-71E4-4634-AE05-4A73E733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Verification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BA10A-1DFF-46F6-AFB3-BA338F63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088" y="1995056"/>
            <a:ext cx="9272766" cy="425334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C80D1-18B8-4D43-B555-39B6B880E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63" y="2708023"/>
            <a:ext cx="9272767" cy="3279119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5965CC55-1379-46C2-A170-9D09FC441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4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00"/>
    </mc:Choice>
    <mc:Fallback xmlns="">
      <p:transition spd="slow" advTm="17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A03-C400-40A3-8435-28281F74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user account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C143D-FB89-4304-9899-8DDCC37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634" y="1853248"/>
            <a:ext cx="6134956" cy="21529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70889C-F818-4A12-903D-9161BDF3F446}"/>
              </a:ext>
            </a:extLst>
          </p:cNvPr>
          <p:cNvSpPr txBox="1"/>
          <p:nvPr/>
        </p:nvSpPr>
        <p:spPr>
          <a:xfrm>
            <a:off x="821803" y="1853248"/>
            <a:ext cx="3094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How a user account is created in a web server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7723072-0443-4330-878F-1A0209378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05"/>
    </mc:Choice>
    <mc:Fallback xmlns="">
      <p:transition spd="slow" advTm="29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0AD6-998A-4CFC-832E-3688E501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5CF88-CB17-434F-9E02-723BC132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a virtual machine with the required servers and a router for a PC will be beneficial in the following ways:</a:t>
            </a:r>
          </a:p>
          <a:p>
            <a:r>
              <a:rPr lang="en-US" dirty="0"/>
              <a:t>Needed user accounts</a:t>
            </a:r>
          </a:p>
          <a:p>
            <a:r>
              <a:rPr lang="en-US" dirty="0"/>
              <a:t>Reduced costs</a:t>
            </a:r>
          </a:p>
          <a:p>
            <a:r>
              <a:rPr lang="en-US" dirty="0"/>
              <a:t>Changes in network security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8F919A23-45F2-40F3-B736-3597BF628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16"/>
    </mc:Choice>
    <mc:Fallback xmlns="">
      <p:transition spd="slow" advTm="32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D27F-B4F8-422A-9602-9E845163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</a:t>
            </a:r>
            <a:r>
              <a:rPr lang="en-US"/>
              <a:t>questions, refer </a:t>
            </a:r>
            <a:r>
              <a:rPr lang="en-US" dirty="0"/>
              <a:t>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D6EB-ECAF-4E0B-83F7-52F4221B9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1.What style or type of DMZ is being deployed? </a:t>
            </a:r>
          </a:p>
          <a:p>
            <a:r>
              <a:rPr lang="en-US" sz="1400" dirty="0">
                <a:effectLst/>
                <a:latin typeface="Arial" panose="020B0604020202020204" pitchFamily="34" charset="0"/>
              </a:rPr>
              <a:t>2.Describe any problems you discovered on the CEO PC and how you resolved them. </a:t>
            </a:r>
          </a:p>
          <a:p>
            <a:r>
              <a:rPr lang="en-US" sz="1400" dirty="0">
                <a:effectLst/>
                <a:latin typeface="Arial" panose="020B0604020202020204" pitchFamily="34" charset="0"/>
              </a:rPr>
              <a:t>3.List the OS version and IP configuration (IP address, prefix, default gateway, and DNS server) of the CEO PC. </a:t>
            </a:r>
          </a:p>
          <a:p>
            <a:r>
              <a:rPr lang="en-US" sz="1400" dirty="0">
                <a:effectLst/>
                <a:latin typeface="Arial" panose="020B0604020202020204" pitchFamily="34" charset="0"/>
              </a:rPr>
              <a:t>4.List the OS version and IP configuration of the Web Server. </a:t>
            </a:r>
          </a:p>
          <a:p>
            <a:r>
              <a:rPr lang="en-US" sz="1400" dirty="0">
                <a:effectLst/>
                <a:latin typeface="Arial" panose="020B0604020202020204" pitchFamily="34" charset="0"/>
              </a:rPr>
              <a:t>5.List the OS version and IP configuration of the DNS Server. </a:t>
            </a:r>
          </a:p>
          <a:p>
            <a:r>
              <a:rPr lang="en-US" sz="1400" dirty="0">
                <a:effectLst/>
                <a:latin typeface="Arial" panose="020B0604020202020204" pitchFamily="34" charset="0"/>
              </a:rPr>
              <a:t>6.List the open ports and protocols found on the Web Server. </a:t>
            </a:r>
          </a:p>
          <a:p>
            <a:r>
              <a:rPr lang="en-US" sz="1400" dirty="0">
                <a:effectLst/>
                <a:latin typeface="Arial" panose="020B0604020202020204" pitchFamily="34" charset="0"/>
              </a:rPr>
              <a:t>7.List the open ports and protocols found on the DNS Server. </a:t>
            </a:r>
          </a:p>
          <a:p>
            <a:r>
              <a:rPr lang="en-US" sz="1400" dirty="0">
                <a:effectLst/>
                <a:latin typeface="Arial" panose="020B0604020202020204" pitchFamily="34" charset="0"/>
              </a:rPr>
              <a:t>8.What is the purpose of a security baseline for a server? </a:t>
            </a:r>
          </a:p>
          <a:p>
            <a:r>
              <a:rPr lang="en-US" sz="1400" dirty="0">
                <a:effectLst/>
                <a:latin typeface="Arial" panose="020B0604020202020204" pitchFamily="34" charset="0"/>
              </a:rPr>
              <a:t>9.What are the contents of the file you transferred with FTP to the CEO computer? </a:t>
            </a:r>
          </a:p>
          <a:p>
            <a:r>
              <a:rPr lang="en-US" sz="1400" dirty="0">
                <a:effectLst/>
                <a:latin typeface="Arial" panose="020B0604020202020204" pitchFamily="34" charset="0"/>
              </a:rPr>
              <a:t>10.What username and password were shown by Wireshark for the FTP session between the CEO computer and Web Server? I was unable to use to use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wireshark</a:t>
            </a:r>
            <a:r>
              <a:rPr lang="en-US" sz="1400" dirty="0">
                <a:effectLst/>
                <a:latin typeface="Arial" panose="020B0604020202020204" pitchFamily="34" charset="0"/>
              </a:rPr>
              <a:t> on kali-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linux</a:t>
            </a:r>
            <a:r>
              <a:rPr lang="en-US" sz="1400" dirty="0">
                <a:effectLst/>
                <a:latin typeface="Arial" panose="020B0604020202020204" pitchFamily="34" charset="0"/>
              </a:rPr>
              <a:t> due it unable to ru</a:t>
            </a:r>
            <a:r>
              <a:rPr lang="en-US" sz="1400" dirty="0">
                <a:latin typeface="Arial" panose="020B0604020202020204" pitchFamily="34" charset="0"/>
              </a:rPr>
              <a:t>n in my computer after multiple installations and runs.</a:t>
            </a:r>
            <a:endParaRPr lang="en-US" sz="1400" dirty="0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1D1C2A48-8063-40B7-BCF3-7D96A60E4B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4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6"/>
    </mc:Choice>
    <mc:Fallback>
      <p:transition spd="slow" advTm="7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CEA49-209B-439B-9FB6-3A7C0853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13429-2317-4B5A-A179-1CF4D85E2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5236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Requirements</a:t>
            </a:r>
          </a:p>
          <a:p>
            <a:r>
              <a:rPr lang="en-US" dirty="0"/>
              <a:t>CEO’s PC</a:t>
            </a:r>
          </a:p>
          <a:p>
            <a:r>
              <a:rPr lang="en-US" dirty="0"/>
              <a:t>Type of DMZ</a:t>
            </a:r>
          </a:p>
          <a:p>
            <a:r>
              <a:rPr lang="en-US" dirty="0"/>
              <a:t>Network Topology</a:t>
            </a:r>
          </a:p>
          <a:p>
            <a:r>
              <a:rPr lang="en-US" dirty="0"/>
              <a:t>OS Version and IP configuration</a:t>
            </a:r>
          </a:p>
          <a:p>
            <a:r>
              <a:rPr lang="en-US" dirty="0"/>
              <a:t>Port and Protocols</a:t>
            </a:r>
          </a:p>
          <a:p>
            <a:r>
              <a:rPr lang="en-US" dirty="0"/>
              <a:t>Security  Baseline</a:t>
            </a:r>
          </a:p>
          <a:p>
            <a:r>
              <a:rPr lang="en-US" dirty="0"/>
              <a:t>File Contents</a:t>
            </a:r>
          </a:p>
          <a:p>
            <a:r>
              <a:rPr lang="en-US" dirty="0"/>
              <a:t>New User Account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DBFD394-7E95-4F2A-B6C7-3BBDA106D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52"/>
    </mc:Choice>
    <mc:Fallback>
      <p:transition spd="slow" advTm="3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0FF8-8114-496F-83DC-6E5BFED3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Parts Inc new network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51813-8CC8-4E69-B017-572C3B20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upgrade the clients IT system</a:t>
            </a:r>
          </a:p>
          <a:p>
            <a:r>
              <a:rPr lang="en-US" dirty="0"/>
              <a:t>Parts of the new network system need:</a:t>
            </a:r>
          </a:p>
          <a:p>
            <a:r>
              <a:rPr lang="en-US" dirty="0"/>
              <a:t>Virtual Machine</a:t>
            </a:r>
          </a:p>
          <a:p>
            <a:pPr marL="0" indent="0">
              <a:buNone/>
            </a:pPr>
            <a:r>
              <a:rPr lang="en-US" dirty="0"/>
              <a:t>-Firewall</a:t>
            </a:r>
          </a:p>
          <a:p>
            <a:pPr marL="0" indent="0">
              <a:buNone/>
            </a:pPr>
            <a:r>
              <a:rPr lang="en-US" dirty="0"/>
              <a:t>-A PC for the CEO</a:t>
            </a:r>
          </a:p>
          <a:p>
            <a:pPr marL="0" indent="0">
              <a:buNone/>
            </a:pPr>
            <a:r>
              <a:rPr lang="en-US" dirty="0"/>
              <a:t>-Webserver</a:t>
            </a:r>
          </a:p>
          <a:p>
            <a:pPr marL="0" indent="0">
              <a:buNone/>
            </a:pPr>
            <a:r>
              <a:rPr lang="en-US" dirty="0"/>
              <a:t>-DNS server</a:t>
            </a:r>
          </a:p>
          <a:p>
            <a:pPr marL="0" indent="0">
              <a:buNone/>
            </a:pPr>
            <a:r>
              <a:rPr lang="en-US" dirty="0"/>
              <a:t>-Linux machines</a:t>
            </a:r>
          </a:p>
          <a:p>
            <a:endParaRPr lang="en-US" dirty="0"/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CAE4ED03-5D60-4D3C-9424-290F5EDF5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3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36"/>
    </mc:Choice>
    <mc:Fallback>
      <p:transition spd="slow" advTm="26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BB99-5928-42F0-9EE0-7C9DBA16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0C5C8-8119-4034-B0F4-0BF002043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354238"/>
            <a:ext cx="9404722" cy="489416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E916-8144-44A0-937F-84BB14011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81" y="1597465"/>
            <a:ext cx="6415403" cy="4407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8591EE-3584-42E5-AFA9-812047FA3080}"/>
              </a:ext>
            </a:extLst>
          </p:cNvPr>
          <p:cNvSpPr txBox="1"/>
          <p:nvPr/>
        </p:nvSpPr>
        <p:spPr>
          <a:xfrm>
            <a:off x="555585" y="1597465"/>
            <a:ext cx="3310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Layout of Robot Parts Inc virtual machine:</a:t>
            </a:r>
          </a:p>
          <a:p>
            <a:r>
              <a:rPr lang="en-US" dirty="0"/>
              <a:t>-Firewall</a:t>
            </a:r>
          </a:p>
          <a:p>
            <a:r>
              <a:rPr lang="en-US" dirty="0"/>
              <a:t>-A PC for the CEO</a:t>
            </a:r>
          </a:p>
          <a:p>
            <a:r>
              <a:rPr lang="en-US" dirty="0"/>
              <a:t>-Webserver</a:t>
            </a:r>
          </a:p>
          <a:p>
            <a:r>
              <a:rPr lang="en-US" dirty="0"/>
              <a:t>-DNS server</a:t>
            </a:r>
          </a:p>
          <a:p>
            <a:r>
              <a:rPr lang="en-US" dirty="0"/>
              <a:t>-Linux machines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7CF0B236-54E5-49C7-AC5A-633AEB6C1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5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7"/>
    </mc:Choice>
    <mc:Fallback>
      <p:transition spd="slow" advTm="25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1AD6-CC48-4D82-BC22-BFBC82CF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CEO’s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7810-205E-4414-9997-807A3B5E4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1354239"/>
            <a:ext cx="4745621" cy="4639518"/>
          </a:xfrm>
        </p:spPr>
        <p:txBody>
          <a:bodyPr>
            <a:normAutofit/>
          </a:bodyPr>
          <a:lstStyle/>
          <a:p>
            <a:r>
              <a:rPr lang="en-US" sz="1400" dirty="0"/>
              <a:t>The CEO’s computer is unable to connect to the website, </a:t>
            </a:r>
            <a:r>
              <a:rPr lang="en-US" sz="1400" dirty="0" err="1"/>
              <a:t>Seclab</a:t>
            </a:r>
            <a:r>
              <a:rPr lang="en-US" sz="1400" dirty="0"/>
              <a:t>. com.</a:t>
            </a:r>
          </a:p>
          <a:p>
            <a:r>
              <a:rPr lang="en-US" sz="1400" dirty="0"/>
              <a:t>Why?</a:t>
            </a:r>
          </a:p>
          <a:p>
            <a:pPr marL="0" indent="0">
              <a:buNone/>
            </a:pPr>
            <a:r>
              <a:rPr lang="en-US" sz="1400" dirty="0"/>
              <a:t>Old Networks</a:t>
            </a:r>
          </a:p>
          <a:p>
            <a:r>
              <a:rPr lang="en-US" sz="1400" dirty="0"/>
              <a:t>Solution?</a:t>
            </a:r>
          </a:p>
          <a:p>
            <a:pPr marL="0" indent="0">
              <a:buNone/>
            </a:pPr>
            <a:r>
              <a:rPr lang="en-US" sz="1400" dirty="0"/>
              <a:t>New Network Adapters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A7110-AE28-4631-9731-65CB600CA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34" y="1446835"/>
            <a:ext cx="7033148" cy="3262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32F91-FB54-4DCD-86CB-FDB908E85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1" y="3207599"/>
            <a:ext cx="5721289" cy="3197683"/>
          </a:xfrm>
          <a:prstGeom prst="rect">
            <a:avLst/>
          </a:prstGeom>
        </p:spPr>
      </p:pic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E3576996-6540-4BD8-B486-27B566667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03"/>
    </mc:Choice>
    <mc:Fallback xmlns="">
      <p:transition spd="slow" advTm="49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5A00-BB4F-4470-8677-E9D2A48C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Firewall DMZ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33EF3E-9222-4C6D-B5E9-E9D78A3C4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consists of  trusted LAN, untrusted WAN, and a DMZ LAN networks</a:t>
            </a:r>
          </a:p>
          <a:p>
            <a:r>
              <a:rPr lang="en-US" sz="2400" dirty="0"/>
              <a:t>Why?</a:t>
            </a:r>
          </a:p>
          <a:p>
            <a:r>
              <a:rPr lang="en-US" sz="2400" dirty="0"/>
              <a:t>Protection from invaders such as IP spoofing and other attackers</a:t>
            </a:r>
          </a:p>
          <a:p>
            <a:r>
              <a:rPr lang="en-US" sz="2400" dirty="0"/>
              <a:t>Grants access control</a:t>
            </a:r>
          </a:p>
          <a:p>
            <a:r>
              <a:rPr lang="en-US" sz="2400" dirty="0"/>
              <a:t>Isolation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91536A0B-FD9F-4435-A8FD-63FC43EC6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0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3"/>
    </mc:Choice>
    <mc:Fallback xmlns="">
      <p:transition spd="slow" advTm="36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432A-212A-47F6-9CA9-04AC2E15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0110" cy="757571"/>
          </a:xfrm>
        </p:spPr>
        <p:txBody>
          <a:bodyPr>
            <a:normAutofit/>
          </a:bodyPr>
          <a:lstStyle/>
          <a:p>
            <a:r>
              <a:rPr lang="en-US" dirty="0"/>
              <a:t>Network Topology</a:t>
            </a:r>
          </a:p>
        </p:txBody>
      </p:sp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5949D461-536F-4024-8808-22B334C2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7521" y="2009489"/>
            <a:ext cx="914400" cy="914400"/>
          </a:xfrm>
          <a:prstGeom prst="rect">
            <a:avLst/>
          </a:prstGeom>
        </p:spPr>
      </p:pic>
      <p:pic>
        <p:nvPicPr>
          <p:cNvPr id="20" name="Graphic 19" descr="Cloud Computing">
            <a:extLst>
              <a:ext uri="{FF2B5EF4-FFF2-40B4-BE49-F238E27FC236}">
                <a16:creationId xmlns:a16="http://schemas.microsoft.com/office/drawing/2014/main" id="{65DF9F8D-F8B0-4374-9540-3404EF041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2339" y="3578393"/>
            <a:ext cx="1649267" cy="1375107"/>
          </a:xfrm>
          <a:prstGeom prst="rect">
            <a:avLst/>
          </a:prstGeom>
        </p:spPr>
      </p:pic>
      <p:pic>
        <p:nvPicPr>
          <p:cNvPr id="22" name="Graphic 21" descr="Server">
            <a:extLst>
              <a:ext uri="{FF2B5EF4-FFF2-40B4-BE49-F238E27FC236}">
                <a16:creationId xmlns:a16="http://schemas.microsoft.com/office/drawing/2014/main" id="{3BB2C156-7496-40E1-9DDA-EAE69AA4E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9613" y="4334719"/>
            <a:ext cx="914400" cy="914400"/>
          </a:xfrm>
          <a:prstGeom prst="rect">
            <a:avLst/>
          </a:prstGeom>
        </p:spPr>
      </p:pic>
      <p:pic>
        <p:nvPicPr>
          <p:cNvPr id="24" name="Graphic 23" descr="Computer">
            <a:extLst>
              <a:ext uri="{FF2B5EF4-FFF2-40B4-BE49-F238E27FC236}">
                <a16:creationId xmlns:a16="http://schemas.microsoft.com/office/drawing/2014/main" id="{1CE58D67-5678-4B0A-A31F-4AEE518B9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2232" y="570631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AD9FD03-998F-4894-BF79-A5096BED5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7228" y="2026328"/>
            <a:ext cx="914400" cy="914400"/>
          </a:xfrm>
          <a:prstGeom prst="rect">
            <a:avLst/>
          </a:prstGeom>
        </p:spPr>
      </p:pic>
      <p:pic>
        <p:nvPicPr>
          <p:cNvPr id="28" name="Graphic 27" descr="Computer">
            <a:extLst>
              <a:ext uri="{FF2B5EF4-FFF2-40B4-BE49-F238E27FC236}">
                <a16:creationId xmlns:a16="http://schemas.microsoft.com/office/drawing/2014/main" id="{B56BB4C6-34AC-4861-83F4-046BFE02D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464" y="2026328"/>
            <a:ext cx="914400" cy="914400"/>
          </a:xfrm>
          <a:prstGeom prst="rect">
            <a:avLst/>
          </a:prstGeom>
        </p:spPr>
      </p:pic>
      <p:pic>
        <p:nvPicPr>
          <p:cNvPr id="30" name="Graphic 29" descr="Stop">
            <a:extLst>
              <a:ext uri="{FF2B5EF4-FFF2-40B4-BE49-F238E27FC236}">
                <a16:creationId xmlns:a16="http://schemas.microsoft.com/office/drawing/2014/main" id="{25602364-6BFF-4AB1-BF14-29E68EE1B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7306" y="2073232"/>
            <a:ext cx="914400" cy="270403"/>
          </a:xfrm>
          <a:prstGeom prst="rect">
            <a:avLst/>
          </a:prstGeom>
        </p:spPr>
      </p:pic>
      <p:pic>
        <p:nvPicPr>
          <p:cNvPr id="31" name="Graphic 30" descr="Stop">
            <a:extLst>
              <a:ext uri="{FF2B5EF4-FFF2-40B4-BE49-F238E27FC236}">
                <a16:creationId xmlns:a16="http://schemas.microsoft.com/office/drawing/2014/main" id="{ACE4EF21-B26F-48F9-9323-20C192A30A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6093" y="2073232"/>
            <a:ext cx="914400" cy="270403"/>
          </a:xfrm>
          <a:prstGeom prst="rect">
            <a:avLst/>
          </a:prstGeom>
        </p:spPr>
      </p:pic>
      <p:pic>
        <p:nvPicPr>
          <p:cNvPr id="32" name="Graphic 31" descr="Stop">
            <a:extLst>
              <a:ext uri="{FF2B5EF4-FFF2-40B4-BE49-F238E27FC236}">
                <a16:creationId xmlns:a16="http://schemas.microsoft.com/office/drawing/2014/main" id="{15C750EC-8714-4E06-ACA4-29C3F0C014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7306" y="2348326"/>
            <a:ext cx="914400" cy="270403"/>
          </a:xfrm>
          <a:prstGeom prst="rect">
            <a:avLst/>
          </a:prstGeom>
        </p:spPr>
      </p:pic>
      <p:pic>
        <p:nvPicPr>
          <p:cNvPr id="33" name="Graphic 32" descr="Stop">
            <a:extLst>
              <a:ext uri="{FF2B5EF4-FFF2-40B4-BE49-F238E27FC236}">
                <a16:creationId xmlns:a16="http://schemas.microsoft.com/office/drawing/2014/main" id="{6D6C5B4A-82A4-4DB7-9184-43D4532ED0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2467" y="2331487"/>
            <a:ext cx="914400" cy="270403"/>
          </a:xfrm>
          <a:prstGeom prst="rect">
            <a:avLst/>
          </a:prstGeom>
        </p:spPr>
      </p:pic>
      <p:pic>
        <p:nvPicPr>
          <p:cNvPr id="34" name="Graphic 33" descr="Stop">
            <a:extLst>
              <a:ext uri="{FF2B5EF4-FFF2-40B4-BE49-F238E27FC236}">
                <a16:creationId xmlns:a16="http://schemas.microsoft.com/office/drawing/2014/main" id="{8AE640F0-10CF-4D33-9F38-D4B81ADA42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2739" y="2601890"/>
            <a:ext cx="914400" cy="270403"/>
          </a:xfrm>
          <a:prstGeom prst="rect">
            <a:avLst/>
          </a:prstGeom>
        </p:spPr>
      </p:pic>
      <p:pic>
        <p:nvPicPr>
          <p:cNvPr id="35" name="Graphic 34" descr="Stop">
            <a:extLst>
              <a:ext uri="{FF2B5EF4-FFF2-40B4-BE49-F238E27FC236}">
                <a16:creationId xmlns:a16="http://schemas.microsoft.com/office/drawing/2014/main" id="{EC32E87F-8B8F-44BE-B3B3-F5E3BFB1EB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7900" y="2605277"/>
            <a:ext cx="914400" cy="270403"/>
          </a:xfrm>
          <a:prstGeom prst="rect">
            <a:avLst/>
          </a:prstGeom>
        </p:spPr>
      </p:pic>
      <p:pic>
        <p:nvPicPr>
          <p:cNvPr id="36" name="Graphic 35" descr="Server">
            <a:extLst>
              <a:ext uri="{FF2B5EF4-FFF2-40B4-BE49-F238E27FC236}">
                <a16:creationId xmlns:a16="http://schemas.microsoft.com/office/drawing/2014/main" id="{29A80149-4A66-4B2C-81E4-15A34B494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3319" y="4319538"/>
            <a:ext cx="914400" cy="9144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81CF8EA-220A-4E37-A944-D9DE0186C30A}"/>
              </a:ext>
            </a:extLst>
          </p:cNvPr>
          <p:cNvCxnSpPr>
            <a:endCxn id="16" idx="1"/>
          </p:cNvCxnSpPr>
          <p:nvPr/>
        </p:nvCxnSpPr>
        <p:spPr>
          <a:xfrm flipV="1">
            <a:off x="1987693" y="2466689"/>
            <a:ext cx="1099828" cy="9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AB0147-8290-46CB-B3F3-823A2540C560}"/>
              </a:ext>
            </a:extLst>
          </p:cNvPr>
          <p:cNvCxnSpPr>
            <a:stCxn id="16" idx="3"/>
            <a:endCxn id="32" idx="1"/>
          </p:cNvCxnSpPr>
          <p:nvPr/>
        </p:nvCxnSpPr>
        <p:spPr>
          <a:xfrm>
            <a:off x="4001921" y="2466689"/>
            <a:ext cx="1555385" cy="168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AE6A37-40A6-4B6A-B825-F052BF14DFA9}"/>
              </a:ext>
            </a:extLst>
          </p:cNvPr>
          <p:cNvCxnSpPr>
            <a:cxnSpLocks/>
            <a:stCxn id="33" idx="3"/>
            <a:endCxn id="26" idx="1"/>
          </p:cNvCxnSpPr>
          <p:nvPr/>
        </p:nvCxnSpPr>
        <p:spPr>
          <a:xfrm>
            <a:off x="7236867" y="2466689"/>
            <a:ext cx="1430361" cy="168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C6442B4-888C-4E35-AFF7-E92071C093F1}"/>
              </a:ext>
            </a:extLst>
          </p:cNvPr>
          <p:cNvCxnSpPr>
            <a:stCxn id="24" idx="0"/>
            <a:endCxn id="35" idx="1"/>
          </p:cNvCxnSpPr>
          <p:nvPr/>
        </p:nvCxnSpPr>
        <p:spPr>
          <a:xfrm flipH="1" flipV="1">
            <a:off x="6337900" y="2740479"/>
            <a:ext cx="31532" cy="2965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7673390-46C5-4EFB-93A5-4F752577E0F6}"/>
              </a:ext>
            </a:extLst>
          </p:cNvPr>
          <p:cNvSpPr txBox="1"/>
          <p:nvPr/>
        </p:nvSpPr>
        <p:spPr>
          <a:xfrm>
            <a:off x="4498328" y="4038733"/>
            <a:ext cx="134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DNS Sever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40677B-3FBF-4B1E-93E2-810F2867C255}"/>
              </a:ext>
            </a:extLst>
          </p:cNvPr>
          <p:cNvSpPr txBox="1"/>
          <p:nvPr/>
        </p:nvSpPr>
        <p:spPr>
          <a:xfrm>
            <a:off x="6703251" y="3994980"/>
            <a:ext cx="154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Server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3455D-0E74-454F-BB4E-AC3EA13E5AC1}"/>
              </a:ext>
            </a:extLst>
          </p:cNvPr>
          <p:cNvSpPr txBox="1"/>
          <p:nvPr/>
        </p:nvSpPr>
        <p:spPr>
          <a:xfrm>
            <a:off x="766975" y="2927417"/>
            <a:ext cx="134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Kali Linux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769620-E241-4047-98F6-E24E49EEEE3F}"/>
              </a:ext>
            </a:extLst>
          </p:cNvPr>
          <p:cNvSpPr txBox="1"/>
          <p:nvPr/>
        </p:nvSpPr>
        <p:spPr>
          <a:xfrm>
            <a:off x="8520067" y="2914623"/>
            <a:ext cx="134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Kali Linux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1742D5-E2B5-43EF-84BD-F6E57E1EFEFA}"/>
              </a:ext>
            </a:extLst>
          </p:cNvPr>
          <p:cNvSpPr txBox="1"/>
          <p:nvPr/>
        </p:nvSpPr>
        <p:spPr>
          <a:xfrm>
            <a:off x="5798310" y="6436053"/>
            <a:ext cx="134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Kali Linux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056819-EDFF-4D9B-8A6B-3FA9DAC46878}"/>
              </a:ext>
            </a:extLst>
          </p:cNvPr>
          <p:cNvSpPr txBox="1"/>
          <p:nvPr/>
        </p:nvSpPr>
        <p:spPr>
          <a:xfrm>
            <a:off x="2891365" y="2914623"/>
            <a:ext cx="109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CEO PC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015B18-A315-45A4-B265-04B004990101}"/>
              </a:ext>
            </a:extLst>
          </p:cNvPr>
          <p:cNvSpPr txBox="1"/>
          <p:nvPr/>
        </p:nvSpPr>
        <p:spPr>
          <a:xfrm>
            <a:off x="5833629" y="1647480"/>
            <a:ext cx="134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Router-FW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440377-DCF3-47B4-9048-A394ED6BD96A}"/>
              </a:ext>
            </a:extLst>
          </p:cNvPr>
          <p:cNvSpPr txBox="1"/>
          <p:nvPr/>
        </p:nvSpPr>
        <p:spPr>
          <a:xfrm>
            <a:off x="10222612" y="5582076"/>
            <a:ext cx="134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C70F813-A932-4436-AD1E-944E25EFA6DF}"/>
              </a:ext>
            </a:extLst>
          </p:cNvPr>
          <p:cNvSpPr txBox="1"/>
          <p:nvPr/>
        </p:nvSpPr>
        <p:spPr>
          <a:xfrm>
            <a:off x="2809278" y="3346561"/>
            <a:ext cx="152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192.168.0.5</a:t>
            </a:r>
          </a:p>
          <a:p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91B2242-77A8-41A8-8A6B-D8C79BD79210}"/>
              </a:ext>
            </a:extLst>
          </p:cNvPr>
          <p:cNvSpPr txBox="1"/>
          <p:nvPr/>
        </p:nvSpPr>
        <p:spPr>
          <a:xfrm>
            <a:off x="8042743" y="4452180"/>
            <a:ext cx="143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10.200.0.12</a:t>
            </a:r>
          </a:p>
          <a:p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094BBB-D60A-4FC7-85D2-324A67A9EFE2}"/>
              </a:ext>
            </a:extLst>
          </p:cNvPr>
          <p:cNvSpPr txBox="1"/>
          <p:nvPr/>
        </p:nvSpPr>
        <p:spPr>
          <a:xfrm>
            <a:off x="2707502" y="1249184"/>
            <a:ext cx="1790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Trusted-NW</a:t>
            </a:r>
          </a:p>
          <a:p>
            <a:r>
              <a:rPr lang="en-US" dirty="0"/>
              <a:t>192.168.0.0/24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829DCE-1C2C-4885-9D8E-63CE7DB2BDAB}"/>
              </a:ext>
            </a:extLst>
          </p:cNvPr>
          <p:cNvSpPr txBox="1"/>
          <p:nvPr/>
        </p:nvSpPr>
        <p:spPr>
          <a:xfrm>
            <a:off x="8451031" y="1238368"/>
            <a:ext cx="1771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Untrusted-NW</a:t>
            </a:r>
          </a:p>
          <a:p>
            <a:r>
              <a:rPr lang="en-US" dirty="0"/>
              <a:t>172.30.0.0/24</a:t>
            </a:r>
          </a:p>
          <a:p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F19820-6599-4A2E-82C3-A0226AF2AC87}"/>
              </a:ext>
            </a:extLst>
          </p:cNvPr>
          <p:cNvSpPr txBox="1"/>
          <p:nvPr/>
        </p:nvSpPr>
        <p:spPr>
          <a:xfrm>
            <a:off x="7846671" y="5691098"/>
            <a:ext cx="134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DMZ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CBE4037-A6DF-404D-82A0-CDA30C7F792E}"/>
              </a:ext>
            </a:extLst>
          </p:cNvPr>
          <p:cNvCxnSpPr>
            <a:stCxn id="22" idx="3"/>
            <a:endCxn id="36" idx="1"/>
          </p:cNvCxnSpPr>
          <p:nvPr/>
        </p:nvCxnSpPr>
        <p:spPr>
          <a:xfrm flipV="1">
            <a:off x="5694013" y="4776738"/>
            <a:ext cx="1319306" cy="151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E4843D0-E0BB-48F0-B58C-726736BD7A00}"/>
              </a:ext>
            </a:extLst>
          </p:cNvPr>
          <p:cNvSpPr/>
          <p:nvPr/>
        </p:nvSpPr>
        <p:spPr>
          <a:xfrm>
            <a:off x="3258958" y="451929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10.200.0.11</a:t>
            </a:r>
          </a:p>
        </p:txBody>
      </p:sp>
      <p:pic>
        <p:nvPicPr>
          <p:cNvPr id="84" name="Graphic 83" descr="Computer">
            <a:extLst>
              <a:ext uri="{FF2B5EF4-FFF2-40B4-BE49-F238E27FC236}">
                <a16:creationId xmlns:a16="http://schemas.microsoft.com/office/drawing/2014/main" id="{A06F630C-C288-46FC-996A-8C701FAC6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9773" y="2045395"/>
            <a:ext cx="914400" cy="895333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1369372-654C-4789-80A7-1A957C24A207}"/>
              </a:ext>
            </a:extLst>
          </p:cNvPr>
          <p:cNvCxnSpPr>
            <a:cxnSpLocks/>
            <a:stCxn id="26" idx="3"/>
            <a:endCxn id="84" idx="1"/>
          </p:cNvCxnSpPr>
          <p:nvPr/>
        </p:nvCxnSpPr>
        <p:spPr>
          <a:xfrm>
            <a:off x="9581628" y="2483528"/>
            <a:ext cx="788145" cy="95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8CE8D32-7FD6-40A3-B9F2-AC2A474CEC7F}"/>
              </a:ext>
            </a:extLst>
          </p:cNvPr>
          <p:cNvCxnSpPr>
            <a:stCxn id="84" idx="2"/>
            <a:endCxn id="20" idx="0"/>
          </p:cNvCxnSpPr>
          <p:nvPr/>
        </p:nvCxnSpPr>
        <p:spPr>
          <a:xfrm>
            <a:off x="10826973" y="2940728"/>
            <a:ext cx="0" cy="6376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A6D87E5-9208-40D3-AD75-D85B0991112D}"/>
              </a:ext>
            </a:extLst>
          </p:cNvPr>
          <p:cNvSpPr txBox="1"/>
          <p:nvPr/>
        </p:nvSpPr>
        <p:spPr>
          <a:xfrm>
            <a:off x="10054508" y="1743342"/>
            <a:ext cx="18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Untrusted CFO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61FC150D-055B-4EF7-AC78-C9589448A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6"/>
    </mc:Choice>
    <mc:Fallback xmlns="">
      <p:transition spd="slow" advTm="46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0A7E-2566-4F39-BC46-0501ACCF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version and IP configuration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C419BF-A14D-48A4-8281-B4A6615D75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344706"/>
              </p:ext>
            </p:extLst>
          </p:nvPr>
        </p:nvGraphicFramePr>
        <p:xfrm>
          <a:off x="370391" y="1945639"/>
          <a:ext cx="11030672" cy="3437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602">
                  <a:extLst>
                    <a:ext uri="{9D8B030D-6E8A-4147-A177-3AD203B41FA5}">
                      <a16:colId xmlns:a16="http://schemas.microsoft.com/office/drawing/2014/main" val="3369528116"/>
                    </a:ext>
                  </a:extLst>
                </a:gridCol>
                <a:gridCol w="1532567">
                  <a:extLst>
                    <a:ext uri="{9D8B030D-6E8A-4147-A177-3AD203B41FA5}">
                      <a16:colId xmlns:a16="http://schemas.microsoft.com/office/drawing/2014/main" val="1341651604"/>
                    </a:ext>
                  </a:extLst>
                </a:gridCol>
                <a:gridCol w="1798549">
                  <a:extLst>
                    <a:ext uri="{9D8B030D-6E8A-4147-A177-3AD203B41FA5}">
                      <a16:colId xmlns:a16="http://schemas.microsoft.com/office/drawing/2014/main" val="2940920166"/>
                    </a:ext>
                  </a:extLst>
                </a:gridCol>
                <a:gridCol w="2102529">
                  <a:extLst>
                    <a:ext uri="{9D8B030D-6E8A-4147-A177-3AD203B41FA5}">
                      <a16:colId xmlns:a16="http://schemas.microsoft.com/office/drawing/2014/main" val="838338509"/>
                    </a:ext>
                  </a:extLst>
                </a:gridCol>
                <a:gridCol w="2058879">
                  <a:extLst>
                    <a:ext uri="{9D8B030D-6E8A-4147-A177-3AD203B41FA5}">
                      <a16:colId xmlns:a16="http://schemas.microsoft.com/office/drawing/2014/main" val="48267301"/>
                    </a:ext>
                  </a:extLst>
                </a:gridCol>
                <a:gridCol w="1639546">
                  <a:extLst>
                    <a:ext uri="{9D8B030D-6E8A-4147-A177-3AD203B41FA5}">
                      <a16:colId xmlns:a16="http://schemas.microsoft.com/office/drawing/2014/main" val="1351035555"/>
                    </a:ext>
                  </a:extLst>
                </a:gridCol>
              </a:tblGrid>
              <a:tr h="8041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 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Subnet/Mask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24326"/>
                  </a:ext>
                </a:extLst>
              </a:tr>
              <a:tr h="804167">
                <a:tc>
                  <a:txBody>
                    <a:bodyPr/>
                    <a:lstStyle/>
                    <a:p>
                      <a:r>
                        <a:rPr lang="en-US" dirty="0"/>
                        <a:t>CEO’s 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CentOS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255.255.255.0/24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789961"/>
                  </a:ext>
                </a:extLst>
              </a:tr>
              <a:tr h="804167">
                <a:tc>
                  <a:txBody>
                    <a:bodyPr/>
                    <a:lstStyle/>
                    <a:p>
                      <a:r>
                        <a:rPr lang="en-US" dirty="0"/>
                        <a:t>Web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Ubuntu 8.04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10.200.0.12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10.200.0.9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255.255.255.248/12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172.16.123.2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475559"/>
                  </a:ext>
                </a:extLst>
              </a:tr>
              <a:tr h="804167">
                <a:tc>
                  <a:txBody>
                    <a:bodyPr/>
                    <a:lstStyle/>
                    <a:p>
                      <a:r>
                        <a:rPr lang="en-US" dirty="0"/>
                        <a:t>DNS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RedHat-9.8.2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10.200.0.11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10.200.0.9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255.255.255.248/12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172.16.123.2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0254"/>
                  </a:ext>
                </a:extLst>
              </a:tr>
            </a:tbl>
          </a:graphicData>
        </a:graphic>
      </p:graphicFrame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EAA6F9C9-A976-4D45-BB27-234013BDD1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9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11"/>
    </mc:Choice>
    <mc:Fallback xmlns="">
      <p:transition spd="slow" advTm="20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2F80-BA54-4498-B4D7-6CBAD1BD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11" y="168630"/>
            <a:ext cx="7897092" cy="1325563"/>
          </a:xfrm>
        </p:spPr>
        <p:txBody>
          <a:bodyPr/>
          <a:lstStyle/>
          <a:p>
            <a:r>
              <a:rPr lang="en-US" dirty="0"/>
              <a:t>Web Server Ports and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CCAEA-CADC-489B-AA8D-B51DC0A6E2CF}"/>
              </a:ext>
            </a:extLst>
          </p:cNvPr>
          <p:cNvSpPr txBox="1"/>
          <p:nvPr/>
        </p:nvSpPr>
        <p:spPr>
          <a:xfrm>
            <a:off x="4109547" y="1669321"/>
            <a:ext cx="8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27DF5-8786-4149-8E24-220D6E2E2222}"/>
              </a:ext>
            </a:extLst>
          </p:cNvPr>
          <p:cNvSpPr txBox="1"/>
          <p:nvPr/>
        </p:nvSpPr>
        <p:spPr>
          <a:xfrm>
            <a:off x="668234" y="1652153"/>
            <a:ext cx="131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Protocols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7370E-460F-4AAD-99C3-629E7D3CF219}"/>
              </a:ext>
            </a:extLst>
          </p:cNvPr>
          <p:cNvSpPr txBox="1"/>
          <p:nvPr/>
        </p:nvSpPr>
        <p:spPr>
          <a:xfrm>
            <a:off x="1757549" y="1652153"/>
            <a:ext cx="150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Receive-Q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928F81-7493-4645-AB15-7DDEB71D5361}"/>
              </a:ext>
            </a:extLst>
          </p:cNvPr>
          <p:cNvSpPr txBox="1"/>
          <p:nvPr/>
        </p:nvSpPr>
        <p:spPr>
          <a:xfrm>
            <a:off x="2819593" y="1245436"/>
            <a:ext cx="112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Send-Q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86889BC-481B-4E5B-97B2-EF20361595D6}"/>
              </a:ext>
            </a:extLst>
          </p:cNvPr>
          <p:cNvSpPr/>
          <p:nvPr/>
        </p:nvSpPr>
        <p:spPr>
          <a:xfrm>
            <a:off x="3041210" y="1706833"/>
            <a:ext cx="231355" cy="352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97C64-AC1A-4572-B442-B1F8B03BD2A0}"/>
              </a:ext>
            </a:extLst>
          </p:cNvPr>
          <p:cNvSpPr txBox="1"/>
          <p:nvPr/>
        </p:nvSpPr>
        <p:spPr>
          <a:xfrm>
            <a:off x="6516753" y="1525055"/>
            <a:ext cx="18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Foreign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74838D-9DB0-4519-BB6B-A91D88ADE972}"/>
              </a:ext>
            </a:extLst>
          </p:cNvPr>
          <p:cNvSpPr txBox="1"/>
          <p:nvPr/>
        </p:nvSpPr>
        <p:spPr>
          <a:xfrm>
            <a:off x="9381421" y="1652153"/>
            <a:ext cx="82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D127-F8D4-46E8-9F54-9FCD056C7F94}"/>
              </a:ext>
            </a:extLst>
          </p:cNvPr>
          <p:cNvSpPr txBox="1"/>
          <p:nvPr/>
        </p:nvSpPr>
        <p:spPr>
          <a:xfrm>
            <a:off x="6516753" y="783771"/>
            <a:ext cx="358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Used netstat </a:t>
            </a:r>
            <a:r>
              <a:rPr lang="en-US" sz="1200" dirty="0" err="1"/>
              <a:t>lepunt</a:t>
            </a:r>
            <a:r>
              <a:rPr lang="en-US" sz="1200" dirty="0"/>
              <a:t> to get list of protocols and ports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DCD2CEB-7602-4E75-B9B1-B112D0EE3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4" y="2140463"/>
            <a:ext cx="10375818" cy="4020111"/>
          </a:xfrm>
        </p:spPr>
      </p:pic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DDF1031A-592E-4C36-BBF7-B8C6A3D45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81"/>
    </mc:Choice>
    <mc:Fallback xmlns="">
      <p:transition spd="slow" advTm="56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2457</TotalTime>
  <Words>578</Words>
  <Application>Microsoft Office PowerPoint</Application>
  <PresentationFormat>Widescreen</PresentationFormat>
  <Paragraphs>135</Paragraphs>
  <Slides>16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Robots Parts Inc</vt:lpstr>
      <vt:lpstr>Presentation Content</vt:lpstr>
      <vt:lpstr>Robot Parts Inc new network requirements</vt:lpstr>
      <vt:lpstr>Virtual Machine Implementation</vt:lpstr>
      <vt:lpstr>CEO’s Computer</vt:lpstr>
      <vt:lpstr>Single Firewall DMZ</vt:lpstr>
      <vt:lpstr>Network Topology</vt:lpstr>
      <vt:lpstr>OS version and IP configuration</vt:lpstr>
      <vt:lpstr>Web Server Ports and Protocols</vt:lpstr>
      <vt:lpstr>DNS Server Ports and Protocols</vt:lpstr>
      <vt:lpstr>Security Baseline</vt:lpstr>
      <vt:lpstr>File contents</vt:lpstr>
      <vt:lpstr>Connection Verification</vt:lpstr>
      <vt:lpstr>New user account</vt:lpstr>
      <vt:lpstr>Conclusion</vt:lpstr>
      <vt:lpstr>Exam questions, refer to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Ghostbusters</dc:title>
  <dc:creator>Shahed Alam</dc:creator>
  <cp:lastModifiedBy>Shahed Alam</cp:lastModifiedBy>
  <cp:revision>84</cp:revision>
  <dcterms:created xsi:type="dcterms:W3CDTF">2020-07-25T00:48:35Z</dcterms:created>
  <dcterms:modified xsi:type="dcterms:W3CDTF">2020-08-05T23:01:33Z</dcterms:modified>
</cp:coreProperties>
</file>